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29" d="100"/>
          <a:sy n="29" d="100"/>
        </p:scale>
        <p:origin x="1860" y="-2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50C3A-C0EB-45DE-A45D-F95C3B611D9B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D28B9-645A-4000-A6FE-6137F7848A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14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-1" y="3556000"/>
            <a:ext cx="30275213" cy="4826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 E-­band Cascode Bi-directional Amplifier</a:t>
            </a:r>
          </a:p>
          <a:p>
            <a:pPr algn="ctr"/>
            <a:r>
              <a:rPr lang="en-US" altLang="ko-KR" sz="7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With Neutralization in 28-nm CMOS</a:t>
            </a:r>
          </a:p>
          <a:p>
            <a:pPr algn="ctr"/>
            <a:endParaRPr lang="en-US" altLang="ko-KR" sz="6000" b="1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sz="600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Kyu-Jong Choi and Byung-Wook Min</a:t>
            </a:r>
          </a:p>
          <a:p>
            <a:pPr algn="ctr"/>
            <a:r>
              <a:rPr lang="en-US" altLang="ko-KR" sz="600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Department of Electrical and Electronic Engineering, YonseiUniversity, Seoul, Korea</a:t>
            </a:r>
            <a:endParaRPr lang="ko-KR" altLang="en-US" sz="6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pic>
        <p:nvPicPr>
          <p:cNvPr id="12" name="Picture 0">
            <a:extLst>
              <a:ext uri="{FF2B5EF4-FFF2-40B4-BE49-F238E27FC236}">
                <a16:creationId xmlns:a16="http://schemas.microsoft.com/office/drawing/2014/main" id="{05522B6F-6906-3AB7-D4A2-D789B0968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988" y="27609872"/>
            <a:ext cx="16132759" cy="570447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EC77016-DD98-44F4-AF57-92F8A60DD23C}"/>
              </a:ext>
            </a:extLst>
          </p:cNvPr>
          <p:cNvSpPr txBox="1"/>
          <p:nvPr/>
        </p:nvSpPr>
        <p:spPr>
          <a:xfrm>
            <a:off x="1066799" y="14527887"/>
            <a:ext cx="28905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fontAlgn="base">
              <a:buFont typeface="Wingdings" panose="05000000000000000000" pitchFamily="2" charset="2"/>
              <a:buChar char="§"/>
            </a:pPr>
            <a:r>
              <a:rPr lang="en-US" altLang="ko-KR" sz="6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Introduction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4000"/>
              <a:t>In phased array system, output</a:t>
            </a:r>
            <a:r>
              <a:rPr lang="ko-KR" altLang="en-US" sz="4000"/>
              <a:t> </a:t>
            </a:r>
            <a:r>
              <a:rPr lang="en-US" altLang="ko-KR" sz="4000"/>
              <a:t>power is decreased as the input power is divided among several elements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4000"/>
              <a:t>The reduction of output power is severe as the size of the array increase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4000"/>
              <a:t>To deliver sufficient power, interstage amplifiers is necessary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4000"/>
              <a:t>In TRx system, compensation circuits are needed for each Tx / Rx mode which make difficult the integration and require cost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altLang="ko-KR" sz="4000"/>
              <a:t>Bi-directional amplifier is designed for enhancing the system integration and reducing the cost</a:t>
            </a:r>
            <a:endParaRPr lang="ko-KR" altLang="en-US" sz="4000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3CD5995F-722C-240F-A16B-D84AC7403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3593" y="20581264"/>
            <a:ext cx="12035841" cy="5454667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6CCCDF5E-5CB2-CC9B-18BC-809DFA80AC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20858006" y="27448264"/>
            <a:ext cx="6501921" cy="772475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FDD0864-FABA-1993-55A2-165C81C02564}"/>
              </a:ext>
            </a:extLst>
          </p:cNvPr>
          <p:cNvSpPr txBox="1"/>
          <p:nvPr/>
        </p:nvSpPr>
        <p:spPr>
          <a:xfrm>
            <a:off x="19773325" y="26499250"/>
            <a:ext cx="9296900" cy="13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6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Chip Microphotograph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3464DE-6F5C-4A0B-8283-8348B6DC0073}"/>
              </a:ext>
            </a:extLst>
          </p:cNvPr>
          <p:cNvSpPr txBox="1"/>
          <p:nvPr/>
        </p:nvSpPr>
        <p:spPr>
          <a:xfrm>
            <a:off x="1066800" y="23187994"/>
            <a:ext cx="1627094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6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Results</a:t>
            </a:r>
          </a:p>
          <a:p>
            <a:pPr marL="857250" marR="0" lvl="0" indent="-857250" algn="l" defTabSz="350773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4.6 dB / 4.7 dB @ 86GHz measurement maximum gain</a:t>
            </a:r>
          </a:p>
          <a:p>
            <a:pPr marL="857250" marR="0" lvl="0" indent="-857250" algn="l" defTabSz="350773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- 0.9 dBm simulated output compression point</a:t>
            </a:r>
          </a:p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31 mW Power consumption</a:t>
            </a:r>
          </a:p>
        </p:txBody>
      </p:sp>
      <p:sp>
        <p:nvSpPr>
          <p:cNvPr id="24" name="모서리가 둥근 직사각형 10">
            <a:extLst>
              <a:ext uri="{FF2B5EF4-FFF2-40B4-BE49-F238E27FC236}">
                <a16:creationId xmlns:a16="http://schemas.microsoft.com/office/drawing/2014/main" id="{3D159A8E-EBF4-7EE3-1795-019D8CF1B19A}"/>
              </a:ext>
            </a:extLst>
          </p:cNvPr>
          <p:cNvSpPr/>
          <p:nvPr/>
        </p:nvSpPr>
        <p:spPr>
          <a:xfrm>
            <a:off x="904309" y="33419658"/>
            <a:ext cx="27403206" cy="4807975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0" marR="0" lvl="0" indent="-857250" algn="l" defTabSz="350773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ko-KR" sz="6000" b="1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ea typeface="맑은 고딕" panose="020B0503020000020004" pitchFamily="50" charset="-127"/>
                <a:cs typeface="+mn-cs"/>
              </a:rPr>
              <a:t>Conclusion</a:t>
            </a:r>
          </a:p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lang="en-US" altLang="ko-KR" sz="400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Designed a small size bi-directional amplifier that does not use SPDT</a:t>
            </a:r>
          </a:p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lang="en-US" altLang="ko-KR" sz="400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Ensuring sufficient op1dB through system power budget</a:t>
            </a:r>
          </a:p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lang="en-US" altLang="ko-KR" sz="4000">
                <a:ln w="28575">
                  <a:noFill/>
                  <a:prstDash val="dash"/>
                </a:ln>
                <a:solidFill>
                  <a:schemeClr val="tx1"/>
                </a:solidFill>
                <a:ea typeface="맑은 고딕" panose="020B0503020000020004" pitchFamily="50" charset="-127"/>
              </a:rPr>
              <a:t>Gain reduction due to loss due to multi-stackup of MOM capacitor</a:t>
            </a:r>
          </a:p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lang="en-US" altLang="ko-KR" sz="4000">
                <a:ln w="28575">
                  <a:noFill/>
                  <a:prstDash val="dash"/>
                </a:ln>
                <a:solidFill>
                  <a:schemeClr val="tx1"/>
                </a:solidFill>
                <a:ea typeface="맑은 고딕" panose="020B0503020000020004" pitchFamily="50" charset="-127"/>
              </a:rPr>
              <a:t>Frequency shifting occurs due to inaccuracy in parasitic capacitance modeling of the transistor.</a:t>
            </a:r>
          </a:p>
          <a:p>
            <a:pPr marL="857250" indent="-857250">
              <a:buFont typeface="Arial" panose="020B0604020202020204" pitchFamily="34" charset="0"/>
              <a:buChar char="•"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ea typeface="맑은 고딕" panose="020B0503020000020004" pitchFamily="50" charset="-127"/>
                <a:cs typeface="+mn-cs"/>
              </a:rPr>
              <a:t>Scheduled to receive a Bi-directional amplifier chip that will produce similar performance to Simulation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4C4182-767C-7D74-F918-DBB8C1E56C86}"/>
              </a:ext>
            </a:extLst>
          </p:cNvPr>
          <p:cNvSpPr txBox="1"/>
          <p:nvPr/>
        </p:nvSpPr>
        <p:spPr>
          <a:xfrm>
            <a:off x="1062878" y="38592132"/>
            <a:ext cx="8995262" cy="13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6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Acknowledgement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8C26BB9-AF15-E3C2-B619-4DC7C4CAF4E5}"/>
              </a:ext>
            </a:extLst>
          </p:cNvPr>
          <p:cNvSpPr txBox="1"/>
          <p:nvPr/>
        </p:nvSpPr>
        <p:spPr>
          <a:xfrm>
            <a:off x="17783593" y="18997004"/>
            <a:ext cx="7159207" cy="13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6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Schematic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57D2F3-E8CE-4AAC-7A27-52D1AFCF5EF7}"/>
              </a:ext>
            </a:extLst>
          </p:cNvPr>
          <p:cNvSpPr txBox="1"/>
          <p:nvPr/>
        </p:nvSpPr>
        <p:spPr>
          <a:xfrm>
            <a:off x="1066799" y="18962443"/>
            <a:ext cx="16270947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6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Circuit Design</a:t>
            </a:r>
          </a:p>
          <a:p>
            <a:pPr marL="857250" marR="0" lvl="0" indent="-857250" algn="l" defTabSz="350773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400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Enhance the gain by using the cascode structure</a:t>
            </a:r>
          </a:p>
          <a:p>
            <a:pPr marL="857250" marR="0" lvl="0" indent="-857250" algn="l" defTabSz="350773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400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Securing stability and improving gain using neutralization capacitor</a:t>
            </a:r>
          </a:p>
          <a:p>
            <a:pPr marL="857250" marR="0" lvl="0" indent="-857250" algn="l" defTabSz="350773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Securing reliability using DC block capacitor</a:t>
            </a:r>
          </a:p>
          <a:p>
            <a:pPr marL="857250" marR="0" lvl="0" indent="-857250" algn="l" defTabSz="350773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4000">
                <a:ln w="28575">
                  <a:noFill/>
                  <a:prstDash val="dash"/>
                </a:ln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</a:rPr>
              <a:t>Broadband matching using Balun</a:t>
            </a:r>
            <a:endParaRPr kumimoji="0" lang="en-US" altLang="ko-KR" sz="4000" b="0" i="0" u="none" strike="noStrike" kern="1200" cap="none" spc="0" normalizeH="0" baseline="0" noProof="0">
              <a:ln w="28575">
                <a:noFill/>
                <a:prstDash val="dash"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B0FBE4-0FA9-3417-04B4-1F317C9840AE}"/>
              </a:ext>
            </a:extLst>
          </p:cNvPr>
          <p:cNvSpPr txBox="1"/>
          <p:nvPr/>
        </p:nvSpPr>
        <p:spPr>
          <a:xfrm>
            <a:off x="1066799" y="9654498"/>
            <a:ext cx="13539113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marR="0" lvl="0" indent="-857250" algn="l" defTabSz="350773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ko-KR" sz="6000" b="1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Abstract</a:t>
            </a:r>
          </a:p>
          <a:p>
            <a:pPr marL="857250" marR="0" lvl="0" indent="-857250" algn="l" defTabSz="350773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28-nm CMOS E-band cascode bi-directional amplifier</a:t>
            </a:r>
          </a:p>
          <a:p>
            <a:pPr marL="857250" marR="0" lvl="0" indent="-857250" algn="l" defTabSz="350773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neutralization</a:t>
            </a:r>
          </a:p>
          <a:p>
            <a:pPr marL="857250" marR="0" lvl="0" indent="-857250" algn="l" defTabSz="350773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Minimized sized by removing SPDT switch</a:t>
            </a:r>
          </a:p>
          <a:p>
            <a:pPr marL="857250" marR="0" lvl="0" indent="-857250" algn="l" defTabSz="3507730" rtl="0" eaLnBrk="1" fontAlgn="auto" latinLnBrk="1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 w="28575">
                  <a:noFill/>
                  <a:prstDash val="dash"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Chip Size : 0.25 x 0.11 (0.03mm2)</a:t>
            </a:r>
          </a:p>
        </p:txBody>
      </p:sp>
      <p:pic>
        <p:nvPicPr>
          <p:cNvPr id="34" name="그림 33">
            <a:extLst>
              <a:ext uri="{FF2B5EF4-FFF2-40B4-BE49-F238E27FC236}">
                <a16:creationId xmlns:a16="http://schemas.microsoft.com/office/drawing/2014/main" id="{21F45103-0FBD-29CB-608F-B1C0B34AF6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22313" y="11185692"/>
            <a:ext cx="15697121" cy="376040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32589061-9278-E148-FDB6-8728C7433926}"/>
              </a:ext>
            </a:extLst>
          </p:cNvPr>
          <p:cNvSpPr txBox="1"/>
          <p:nvPr/>
        </p:nvSpPr>
        <p:spPr>
          <a:xfrm>
            <a:off x="9169347" y="39122083"/>
            <a:ext cx="2110586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fr-FR" altLang="ko-KR" sz="4000" b="0" i="0">
                <a:solidFill>
                  <a:srgbClr val="323232"/>
                </a:solidFill>
                <a:effectLst/>
                <a:cs typeface="Arial" panose="020B0604020202020204" pitchFamily="34" charset="0"/>
              </a:rPr>
              <a:t>The chip fabrication and EDA tool were supported by the IC Design Education Center(IDEC), Korea.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0B5D4AA-85A9-C828-2947-3469D502F7D5}"/>
              </a:ext>
            </a:extLst>
          </p:cNvPr>
          <p:cNvSpPr txBox="1"/>
          <p:nvPr/>
        </p:nvSpPr>
        <p:spPr>
          <a:xfrm>
            <a:off x="14122313" y="9489418"/>
            <a:ext cx="7159207" cy="13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0" indent="-8572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6000" b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Design Concept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D0F0C30-ACC1-DD39-44C6-638059007F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43731" y="8981448"/>
            <a:ext cx="23241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262</Words>
  <Application>Microsoft Office PowerPoint</Application>
  <PresentationFormat>사용자 지정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최규종</cp:lastModifiedBy>
  <cp:revision>27</cp:revision>
  <dcterms:created xsi:type="dcterms:W3CDTF">2018-03-08T06:02:33Z</dcterms:created>
  <dcterms:modified xsi:type="dcterms:W3CDTF">2023-06-17T05:07:08Z</dcterms:modified>
</cp:coreProperties>
</file>